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1"/>
  </p:notesMasterIdLst>
  <p:sldIdLst>
    <p:sldId id="256" r:id="rId2"/>
    <p:sldId id="375" r:id="rId3"/>
    <p:sldId id="446" r:id="rId4"/>
    <p:sldId id="462" r:id="rId5"/>
    <p:sldId id="466" r:id="rId6"/>
    <p:sldId id="463" r:id="rId7"/>
    <p:sldId id="487" r:id="rId8"/>
    <p:sldId id="514" r:id="rId9"/>
    <p:sldId id="464" r:id="rId10"/>
    <p:sldId id="515" r:id="rId11"/>
    <p:sldId id="510" r:id="rId12"/>
    <p:sldId id="511" r:id="rId13"/>
    <p:sldId id="516" r:id="rId14"/>
    <p:sldId id="517" r:id="rId15"/>
    <p:sldId id="519" r:id="rId16"/>
    <p:sldId id="518" r:id="rId17"/>
    <p:sldId id="521" r:id="rId18"/>
    <p:sldId id="520" r:id="rId19"/>
    <p:sldId id="522" r:id="rId20"/>
    <p:sldId id="523" r:id="rId21"/>
    <p:sldId id="512" r:id="rId22"/>
    <p:sldId id="524" r:id="rId23"/>
    <p:sldId id="525" r:id="rId24"/>
    <p:sldId id="526" r:id="rId25"/>
    <p:sldId id="527" r:id="rId26"/>
    <p:sldId id="513" r:id="rId27"/>
    <p:sldId id="500" r:id="rId28"/>
    <p:sldId id="374" r:id="rId29"/>
    <p:sldId id="283" r:id="rId30"/>
  </p:sldIdLst>
  <p:sldSz cx="12192000" cy="68580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alibri Light" panose="020F0302020204030204" pitchFamily="34" charset="0"/>
      <p:regular r:id="rId36"/>
      <p: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0DAB"/>
    <a:srgbClr val="657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2848" autoAdjust="0"/>
  </p:normalViewPr>
  <p:slideViewPr>
    <p:cSldViewPr snapToGrid="0">
      <p:cViewPr>
        <p:scale>
          <a:sx n="75" d="100"/>
          <a:sy n="75" d="100"/>
        </p:scale>
        <p:origin x="974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E5B73-4BD9-4736-B026-1FD61EB2594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DF2000-F927-4801-90B4-9F2636A0B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96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5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719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221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6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74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703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2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21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82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5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982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122FD-B32D-414A-B2A4-4904414A5FE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940AF-7668-43EF-97DD-3B5520FF3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729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58261" y="414012"/>
            <a:ext cx="11206480" cy="98493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GOOGLE CLOUD STORAGE</a:t>
            </a:r>
          </a:p>
          <a:p>
            <a:pPr algn="ctr"/>
            <a:endParaRPr 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Quicksand" panose="02070303000000060000" pitchFamily="18" charset="0"/>
            </a:endParaRPr>
          </a:p>
          <a:p>
            <a:pPr algn="ctr"/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PART 4 – </a:t>
            </a:r>
          </a:p>
          <a:p>
            <a:pPr algn="ctr"/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Cloud Datastore &amp; Cloud </a:t>
            </a:r>
            <a:r>
              <a:rPr lang="en-US" sz="6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Firestore</a:t>
            </a:r>
            <a:endParaRPr 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Quicksand" panose="02070303000000060000" pitchFamily="18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540478" y="5012843"/>
            <a:ext cx="5924263" cy="79189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Pertemuan</a:t>
            </a:r>
            <a:r>
              <a:rPr lang="en-US" sz="4800" b="1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 7</a:t>
            </a:r>
            <a:endParaRPr 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Quicksand" panose="02070303000000060000" pitchFamily="18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3268" y="5804742"/>
            <a:ext cx="7335520" cy="36459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Ahyar Muawwal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S.Kom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., M.T</a:t>
            </a:r>
          </a:p>
          <a:p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Quicksand" panose="020703030000000600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4147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E307E6-F5FD-4806-A23D-0C2F8D8C18A7}"/>
              </a:ext>
            </a:extLst>
          </p:cNvPr>
          <p:cNvSpPr/>
          <p:nvPr/>
        </p:nvSpPr>
        <p:spPr>
          <a:xfrm>
            <a:off x="793070" y="144813"/>
            <a:ext cx="11120761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D3D3D"/>
                </a:solidFill>
                <a:latin typeface="Quicksand"/>
              </a:rPr>
              <a:t>PERHATIAN</a:t>
            </a:r>
          </a:p>
          <a:p>
            <a:endParaRPr lang="en-US" sz="2800" b="1" dirty="0">
              <a:solidFill>
                <a:srgbClr val="3D3D3D"/>
              </a:solidFill>
              <a:latin typeface="Quicksand"/>
            </a:endParaRPr>
          </a:p>
          <a:p>
            <a:r>
              <a:rPr lang="en-US" dirty="0" err="1">
                <a:solidFill>
                  <a:srgbClr val="3D3D3D"/>
                </a:solidFill>
                <a:latin typeface="Quicksand"/>
              </a:rPr>
              <a:t>Perlu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perhatian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jika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kalian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menggunakan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datastore pada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saat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pemilihan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database,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maka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secara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otomatis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jenis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database yang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dibuat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hanyalah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datastore dan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anda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tidak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dapat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memilih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karena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1 project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hanya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dapat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model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apakah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datastore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sebagai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media </a:t>
            </a:r>
            <a:r>
              <a:rPr lang="en-US" dirty="0" err="1">
                <a:solidFill>
                  <a:srgbClr val="3D3D3D"/>
                </a:solidFill>
                <a:latin typeface="Quicksand"/>
              </a:rPr>
              <a:t>databasenya</a:t>
            </a:r>
            <a:r>
              <a:rPr lang="en-US" dirty="0">
                <a:solidFill>
                  <a:srgbClr val="3D3D3D"/>
                </a:solidFill>
                <a:latin typeface="Quicksand"/>
              </a:rPr>
              <a:t> 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F1061-5303-4BCE-BDA1-F1AAC419F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655" y="2016697"/>
            <a:ext cx="5573894" cy="462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03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228C390-81F2-460A-97D6-95A70CD0ECD4}"/>
              </a:ext>
            </a:extLst>
          </p:cNvPr>
          <p:cNvSpPr/>
          <p:nvPr/>
        </p:nvSpPr>
        <p:spPr>
          <a:xfrm>
            <a:off x="970624" y="357262"/>
            <a:ext cx="10605857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3200" b="1" dirty="0">
                <a:solidFill>
                  <a:srgbClr val="3D3D3D"/>
                </a:solidFill>
                <a:latin typeface="Quicksand" panose="02070303000000060000"/>
              </a:rPr>
              <a:t>Documents</a:t>
            </a:r>
          </a:p>
          <a:p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Pada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contoh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di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bawah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,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terdapat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1 data yang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disimpan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di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dalam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document,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yaitu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data PLUTKUMKM.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Masing-masing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document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menyimpan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data di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dalam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field yang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berisi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pasangan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key-value.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Seperti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guestbook,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layanan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,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berita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, dan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profil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konsultan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.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Untuk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menyimpan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data lain di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bawah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hierarki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profilkonsultan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,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maka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kita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perlu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membuat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collection di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dalam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document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atau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bisa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disebut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dengan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subcollections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.</a:t>
            </a:r>
            <a:endParaRPr lang="en-ID" b="0" i="0" dirty="0">
              <a:solidFill>
                <a:srgbClr val="3D3D3D"/>
              </a:solidFill>
              <a:effectLst/>
              <a:latin typeface="Quicksand" panose="0207030300000006000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E10530-4770-46A1-8BF1-139348A97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365" y="2238583"/>
            <a:ext cx="7678608" cy="449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59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0BA0F6-A059-4F8C-8C90-DB36246D22CE}"/>
              </a:ext>
            </a:extLst>
          </p:cNvPr>
          <p:cNvSpPr/>
          <p:nvPr/>
        </p:nvSpPr>
        <p:spPr>
          <a:xfrm>
            <a:off x="588885" y="323503"/>
            <a:ext cx="11014229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3600" b="1" dirty="0">
                <a:solidFill>
                  <a:srgbClr val="3D3D3D"/>
                </a:solidFill>
                <a:latin typeface="Quicksand" panose="02070303000000060000"/>
              </a:rPr>
              <a:t>Pricing</a:t>
            </a:r>
          </a:p>
          <a:p>
            <a:endParaRPr lang="en-ID" sz="3600" b="1" dirty="0">
              <a:solidFill>
                <a:srgbClr val="3D3D3D"/>
              </a:solidFill>
              <a:latin typeface="Quicksand" panose="02070303000000060000"/>
            </a:endParaRPr>
          </a:p>
          <a:p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Dalam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menggunakan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Cloud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Firestore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, Anda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akan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dikenakan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biaya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berdasarkan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Jumlah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operasi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 read, write, dan delete.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Jumlah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 data yang </a:t>
            </a: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disimpan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Jumlah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 bandwidth </a:t>
            </a: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jaringan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 yang </a:t>
            </a: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digunakan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untuk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Firestore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 request (egress).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Lokasi Cloud </a:t>
            </a:r>
            <a:r>
              <a:rPr lang="en-ID" sz="2400" b="1" dirty="0" err="1">
                <a:solidFill>
                  <a:srgbClr val="3D3D3D"/>
                </a:solidFill>
                <a:latin typeface="Quicksand" panose="02070303000000060000"/>
              </a:rPr>
              <a:t>Firestore</a:t>
            </a:r>
            <a:r>
              <a:rPr lang="en-ID" sz="2400" b="1" dirty="0">
                <a:solidFill>
                  <a:srgbClr val="3D3D3D"/>
                </a:solidFill>
                <a:latin typeface="Quicksand" panose="0207030300000006000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ID" sz="2400" dirty="0">
              <a:solidFill>
                <a:srgbClr val="3D3D3D"/>
              </a:solidFill>
              <a:latin typeface="Quicksand" panose="02070303000000060000"/>
            </a:endParaRPr>
          </a:p>
          <a:p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Google Cloud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menyediakan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kuota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free tier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sebesar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1GB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penyimpanan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,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operasi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write &amp; delete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hingga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20.000 kali, dan read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sebesar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50.000 kali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setiap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sz="2400" dirty="0" err="1">
                <a:solidFill>
                  <a:srgbClr val="3D3D3D"/>
                </a:solidFill>
                <a:latin typeface="Quicksand" panose="02070303000000060000"/>
              </a:rPr>
              <a:t>harinya</a:t>
            </a:r>
            <a:r>
              <a:rPr lang="en-ID" sz="2400" dirty="0">
                <a:solidFill>
                  <a:srgbClr val="3D3D3D"/>
                </a:solidFill>
                <a:latin typeface="Quicksand" panose="02070303000000060000"/>
              </a:rPr>
              <a:t>.</a:t>
            </a:r>
            <a:endParaRPr lang="en-ID" sz="2400" b="0" i="0" dirty="0">
              <a:solidFill>
                <a:srgbClr val="3D3D3D"/>
              </a:solidFill>
              <a:effectLst/>
              <a:latin typeface="Quicksand" panose="0207030300000006000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DDE218-5871-4F4C-8EB9-BF364A91E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175" y="4073365"/>
            <a:ext cx="2583949" cy="365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267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03321" y="1818808"/>
            <a:ext cx="971672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 err="1">
                <a:solidFill>
                  <a:srgbClr val="333333"/>
                </a:solidFill>
                <a:latin typeface="Nunito"/>
              </a:rPr>
              <a:t>Apa</a:t>
            </a:r>
            <a:r>
              <a:rPr lang="en-US" sz="6000" b="1" dirty="0">
                <a:solidFill>
                  <a:srgbClr val="333333"/>
                </a:solidFill>
                <a:latin typeface="Nunito"/>
              </a:rPr>
              <a:t> </a:t>
            </a:r>
            <a:r>
              <a:rPr lang="en-US" sz="6000" b="1" dirty="0" err="1">
                <a:solidFill>
                  <a:srgbClr val="333333"/>
                </a:solidFill>
                <a:latin typeface="Nunito"/>
              </a:rPr>
              <a:t>itu</a:t>
            </a:r>
            <a:r>
              <a:rPr lang="en-US" sz="6000" b="1" dirty="0">
                <a:solidFill>
                  <a:srgbClr val="333333"/>
                </a:solidFill>
                <a:latin typeface="Nunito"/>
              </a:rPr>
              <a:t> </a:t>
            </a:r>
            <a:r>
              <a:rPr lang="en-US" sz="6000" b="1" dirty="0">
                <a:latin typeface="Quicksand"/>
              </a:rPr>
              <a:t>Datastore</a:t>
            </a:r>
            <a:r>
              <a:rPr lang="en-US" sz="6000" b="1" dirty="0">
                <a:solidFill>
                  <a:srgbClr val="333333"/>
                </a:solidFill>
                <a:latin typeface="Nunito"/>
              </a:rPr>
              <a:t>?</a:t>
            </a:r>
            <a:endParaRPr lang="en-US" sz="6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871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8290" y="366966"/>
            <a:ext cx="1133103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33333"/>
                </a:solidFill>
                <a:latin typeface="Quicksand" panose="02070303000000060000"/>
              </a:rPr>
              <a:t>Cloud </a:t>
            </a:r>
            <a:r>
              <a:rPr lang="en-US" sz="3600" b="1" dirty="0" err="1">
                <a:solidFill>
                  <a:srgbClr val="333333"/>
                </a:solidFill>
                <a:latin typeface="Quicksand" panose="02070303000000060000"/>
              </a:rPr>
              <a:t>DataStore</a:t>
            </a:r>
            <a:endParaRPr lang="en-US" sz="3600" b="1" dirty="0">
              <a:solidFill>
                <a:srgbClr val="333333"/>
              </a:solidFill>
              <a:latin typeface="Quicksand" panose="02070303000000060000"/>
            </a:endParaRPr>
          </a:p>
          <a:p>
            <a:endParaRPr lang="en-US" sz="36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Cloud Datastore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layanan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database NoSQL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Google Cloud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performa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tinggi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automatic scaling, dan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dibuat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tujuan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memudahkan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proses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pengembangan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Cloud Datastore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merupakan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jenis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non-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berbasis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document (document storage).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Berbeda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berbasis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object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database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sudah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pelajari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sebelumnya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jenis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kumpulan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dokumen-dokumen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Dokumen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sini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digambarkan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sebagai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pasangan-pasangan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key-value.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37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5125" y="91758"/>
            <a:ext cx="1133103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33333"/>
                </a:solidFill>
                <a:latin typeface="Quicksand" panose="02070303000000060000"/>
              </a:rPr>
              <a:t>Cloud </a:t>
            </a:r>
            <a:r>
              <a:rPr lang="en-US" sz="3600" b="1" dirty="0" err="1">
                <a:solidFill>
                  <a:srgbClr val="333333"/>
                </a:solidFill>
                <a:latin typeface="Quicksand" panose="02070303000000060000"/>
              </a:rPr>
              <a:t>DataStore</a:t>
            </a:r>
            <a:r>
              <a:rPr lang="en-US" sz="3600" b="1" dirty="0">
                <a:solidFill>
                  <a:srgbClr val="333333"/>
                </a:solidFill>
                <a:latin typeface="Quicksand" panose="02070303000000060000"/>
              </a:rPr>
              <a:t> (2)</a:t>
            </a:r>
          </a:p>
          <a:p>
            <a:endParaRPr lang="en-US" sz="36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Cloud Datastore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cocok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perlu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jumlah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besar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skema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tidak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konsisten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Cloud Datastore dan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jenis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document pada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umumnya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memang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difokuskan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berskala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besar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memerlukan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skema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kebutuhan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berbeda-beda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Akibatnya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jenis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basis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tidak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fitur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skema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database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pada database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Database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memungkinkan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skema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berbeda-beda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jenis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kebutuhan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tersebut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misalnya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berikut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: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F6E7AB-1749-418C-80DD-1E660A57A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39" y="4392875"/>
            <a:ext cx="6124575" cy="8953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D21432-3DF5-4CA8-A31E-DFA34B1801AF}"/>
              </a:ext>
            </a:extLst>
          </p:cNvPr>
          <p:cNvSpPr/>
          <p:nvPr/>
        </p:nvSpPr>
        <p:spPr>
          <a:xfrm>
            <a:off x="365125" y="5504251"/>
            <a:ext cx="9909299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dirty="0" err="1"/>
              <a:t>Jenis</a:t>
            </a:r>
            <a:r>
              <a:rPr lang="en-ID" dirty="0"/>
              <a:t> data </a:t>
            </a:r>
            <a:r>
              <a:rPr lang="en-ID" dirty="0" err="1"/>
              <a:t>seperti</a:t>
            </a:r>
            <a:r>
              <a:rPr lang="en-ID" dirty="0"/>
              <a:t> di </a:t>
            </a:r>
            <a:r>
              <a:rPr lang="en-ID" dirty="0" err="1"/>
              <a:t>atas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memungkinkan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disimpan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database non-</a:t>
            </a:r>
            <a:r>
              <a:rPr lang="en-ID" dirty="0" err="1"/>
              <a:t>relasional</a:t>
            </a:r>
            <a:r>
              <a:rPr lang="en-ID" dirty="0"/>
              <a:t> </a:t>
            </a:r>
            <a:r>
              <a:rPr lang="en-ID" dirty="0" err="1"/>
              <a:t>dibandingkan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database </a:t>
            </a:r>
            <a:r>
              <a:rPr lang="en-ID" dirty="0" err="1"/>
              <a:t>relasional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</a:t>
            </a:r>
            <a:r>
              <a:rPr lang="en-ID" dirty="0" err="1"/>
              <a:t>tentunya</a:t>
            </a:r>
            <a:r>
              <a:rPr lang="en-ID" dirty="0"/>
              <a:t> </a:t>
            </a:r>
            <a:r>
              <a:rPr lang="en-ID" dirty="0" err="1"/>
              <a:t>sulit</a:t>
            </a:r>
            <a:r>
              <a:rPr lang="en-ID" dirty="0"/>
              <a:t> </a:t>
            </a:r>
            <a:r>
              <a:rPr lang="en-ID" dirty="0" err="1"/>
              <a:t>menentukan</a:t>
            </a:r>
            <a:r>
              <a:rPr lang="en-ID" dirty="0"/>
              <a:t> </a:t>
            </a:r>
            <a:r>
              <a:rPr lang="en-ID" dirty="0" err="1"/>
              <a:t>skema</a:t>
            </a:r>
            <a:r>
              <a:rPr lang="en-ID" dirty="0"/>
              <a:t> </a:t>
            </a:r>
            <a:r>
              <a:rPr lang="en-ID" dirty="0" err="1"/>
              <a:t>tabel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adanya</a:t>
            </a:r>
            <a:r>
              <a:rPr lang="en-ID" dirty="0"/>
              <a:t> </a:t>
            </a:r>
            <a:r>
              <a:rPr lang="en-ID" sz="3200" b="1" dirty="0"/>
              <a:t>field yang </a:t>
            </a:r>
            <a:r>
              <a:rPr lang="en-ID" sz="3200" b="1" dirty="0" err="1"/>
              <a:t>tidak</a:t>
            </a:r>
            <a:r>
              <a:rPr lang="en-ID" sz="3200" b="1" dirty="0"/>
              <a:t> </a:t>
            </a:r>
            <a:r>
              <a:rPr lang="en-ID" sz="3200" b="1" dirty="0" err="1"/>
              <a:t>konsisten</a:t>
            </a:r>
            <a:r>
              <a:rPr lang="en-ID" sz="3200" b="1" dirty="0"/>
              <a:t>.</a:t>
            </a:r>
            <a:endParaRPr lang="en-ID" b="1" dirty="0"/>
          </a:p>
          <a:p>
            <a:br>
              <a:rPr lang="en-ID" dirty="0">
                <a:latin typeface="Quicksand" panose="02070303000000060000"/>
              </a:rPr>
            </a:b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162604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13700" y="961770"/>
            <a:ext cx="1133103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Database concept</a:t>
            </a:r>
          </a:p>
          <a:p>
            <a:endParaRPr lang="en-US" sz="36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Kita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melihat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perbedaan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antara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database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dan non-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Nah,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selanjutnya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mempelajari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bagaimana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konsep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database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pada database non-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dan Cloud Datastore. Ada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istilah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penting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perlu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tahu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memahami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konsep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database non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542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0482" y="790113"/>
            <a:ext cx="1133103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Keys</a:t>
            </a:r>
          </a:p>
          <a:p>
            <a:endParaRPr lang="en-US" sz="36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Keys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Datastore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dianggap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sebagai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sebuah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identifier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membedakan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antara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satu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entitas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entitas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lain. Keys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kurang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lebih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sama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kolom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ID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biasa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ditambahkan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pada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tabel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database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Perbedaannya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Datastore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tidak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terdapat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konsep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tabel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sehingga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keys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terdiri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entitas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dan juga ID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unik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3123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0482" y="340034"/>
            <a:ext cx="1133103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Keys (2)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Selain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itu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keys juga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berbentuk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hirarki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artinya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keys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masih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keys lain.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Sebagai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contoh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berikut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Datastore: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E46E4A-790B-4A61-920A-9960FAD68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46" y="2463692"/>
            <a:ext cx="9738177" cy="367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402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0482" y="266330"/>
            <a:ext cx="1133103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Data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atas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jika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transformasikan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database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menjadi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berikut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: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0ABA77-824F-4235-9ABD-9BAEFC0BE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777" y="1669280"/>
            <a:ext cx="91440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481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8" y="40465"/>
            <a:ext cx="12123174" cy="673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99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0482" y="320648"/>
            <a:ext cx="1133103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Keys (2)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Selain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itu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keys juga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berbentuk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hirarki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artinya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keys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masih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keys lain.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Sebagai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contoh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berikut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Datastore: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0E46E4A-790B-4A61-920A-9960FAD68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946" y="2463692"/>
            <a:ext cx="9738177" cy="367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9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349816-EAC8-42B9-9AD2-BA5BC0BE3E30}"/>
              </a:ext>
            </a:extLst>
          </p:cNvPr>
          <p:cNvSpPr/>
          <p:nvPr/>
        </p:nvSpPr>
        <p:spPr>
          <a:xfrm>
            <a:off x="430482" y="320648"/>
            <a:ext cx="11331036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Entities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Sebuah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entity pada Datastore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merupakan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kumpulan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 dan value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dikombinasikan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identifier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unik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disebut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key. Entity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digambarkan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sebagai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sebuah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record pada database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Sebuah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entity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dapat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jenis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primitif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string,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boolean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integer, decimal, datetime, dan binary data.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Selain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itu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entity juga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dapat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berupa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list, key lain,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hingga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entity lain. Pada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contoh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sebelumnya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berikut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contoh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entity: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B591C2-6C96-483D-A1F8-FF5250395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056" y="3559911"/>
            <a:ext cx="4809712" cy="29774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8A431D8-680D-4CE8-BF5B-FDE4ACD1C8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059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349816-EAC8-42B9-9AD2-BA5BC0BE3E30}"/>
              </a:ext>
            </a:extLst>
          </p:cNvPr>
          <p:cNvSpPr/>
          <p:nvPr/>
        </p:nvSpPr>
        <p:spPr>
          <a:xfrm>
            <a:off x="860964" y="940408"/>
            <a:ext cx="1133103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Operations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Ada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operasi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dilakukan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pada Datastore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memodifikasi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entity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antara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lain: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r>
              <a:rPr lang="en-US" sz="2800" b="1" dirty="0">
                <a:solidFill>
                  <a:srgbClr val="3D3D3D"/>
                </a:solidFill>
                <a:latin typeface="Quicksand"/>
              </a:rPr>
              <a:t>Get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: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Mengambil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menampilkan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entity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key.</a:t>
            </a:r>
          </a:p>
          <a:p>
            <a:r>
              <a:rPr lang="en-US" sz="2800" b="1" dirty="0">
                <a:solidFill>
                  <a:srgbClr val="3D3D3D"/>
                </a:solidFill>
                <a:latin typeface="Quicksand"/>
              </a:rPr>
              <a:t>Put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: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mengubah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entity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key.</a:t>
            </a:r>
          </a:p>
          <a:p>
            <a:r>
              <a:rPr lang="en-US" sz="2800" b="1" dirty="0">
                <a:solidFill>
                  <a:srgbClr val="3D3D3D"/>
                </a:solidFill>
                <a:latin typeface="Quicksand"/>
              </a:rPr>
              <a:t>Delete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: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Menghapus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entity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A431D8-680D-4CE8-BF5B-FDE4ACD1C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806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349816-EAC8-42B9-9AD2-BA5BC0BE3E30}"/>
              </a:ext>
            </a:extLst>
          </p:cNvPr>
          <p:cNvSpPr/>
          <p:nvPr/>
        </p:nvSpPr>
        <p:spPr>
          <a:xfrm>
            <a:off x="430482" y="320648"/>
            <a:ext cx="1133103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Indexes and queries</a:t>
            </a:r>
          </a:p>
          <a:p>
            <a:endParaRPr lang="en-US" sz="36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Pada Cloud SQL dan database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relasional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menggunakan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SQL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menjalankan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query,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sedangkan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pada Cloud Datastore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dikenal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GQL. GQL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bahasa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mirip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SQL. GQL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memang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beberapa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keterbatasan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tidak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memungkinkan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melakukan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query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pada SQL,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namun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GQL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menggunakan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index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mempercepat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query dan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menjalankan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sejumlah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query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lanjutan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Index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kumpulan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dikelola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datanya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selalu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up to date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perubahan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data. 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A431D8-680D-4CE8-BF5B-FDE4ACD1C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0918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349816-EAC8-42B9-9AD2-BA5BC0BE3E30}"/>
              </a:ext>
            </a:extLst>
          </p:cNvPr>
          <p:cNvSpPr/>
          <p:nvPr/>
        </p:nvSpPr>
        <p:spPr>
          <a:xfrm>
            <a:off x="430482" y="320648"/>
            <a:ext cx="113310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Indexes and queries (2)</a:t>
            </a:r>
          </a:p>
          <a:p>
            <a:endParaRPr lang="en-US" sz="36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Index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mengelompokkan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properti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dijadikan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indeks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Sebagai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contoh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ingin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menampilkan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employee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pekerjaan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sebagai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Developer,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jika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menggunakan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SQL, query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dijalankan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dan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dilakukan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pengecekan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pada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tabel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Alhasil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makin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banyak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makin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lama pula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waktu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diperlukan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untuk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menjalankan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query.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Sedangkan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pada Datastore,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sudah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dikelompokkan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property job.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Sehingga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ketika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query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dijalankan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langsung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menampilkan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indeks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job Developer.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A431D8-680D-4CE8-BF5B-FDE4ACD1C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8050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349816-EAC8-42B9-9AD2-BA5BC0BE3E30}"/>
              </a:ext>
            </a:extLst>
          </p:cNvPr>
          <p:cNvSpPr/>
          <p:nvPr/>
        </p:nvSpPr>
        <p:spPr>
          <a:xfrm>
            <a:off x="532082" y="635608"/>
            <a:ext cx="1133103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Pricing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Biaya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penggunaan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Cloud Datastore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dihitung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berdasarkan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jumlah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GB per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bulan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jumlah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pembacaan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entity,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entity, dan </a:t>
            </a:r>
            <a:r>
              <a:rPr lang="en-US" sz="2400" b="1" dirty="0" err="1">
                <a:solidFill>
                  <a:srgbClr val="3D3D3D"/>
                </a:solidFill>
                <a:latin typeface="Quicksand"/>
              </a:rPr>
              <a:t>penghapusan</a:t>
            </a:r>
            <a:r>
              <a:rPr lang="en-US" sz="2400" b="1" dirty="0">
                <a:solidFill>
                  <a:srgbClr val="3D3D3D"/>
                </a:solidFill>
                <a:latin typeface="Quicksand"/>
              </a:rPr>
              <a:t> entity.</a:t>
            </a:r>
          </a:p>
          <a:p>
            <a:endParaRPr lang="en-US" sz="24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b="1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Harga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berbeda-beda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lokasi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Datastore juga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kuota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gratis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harian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Perhitungan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biaya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baru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dilakukan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ketika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penggunaan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sudah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melebihi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kuota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diberikan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harinya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A431D8-680D-4CE8-BF5B-FDE4ACD1C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4810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64101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199" y="288306"/>
            <a:ext cx="11336695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3D3D3D"/>
                </a:solidFill>
                <a:latin typeface="Quicksand"/>
              </a:rPr>
              <a:t>Pricing</a:t>
            </a:r>
            <a:endParaRPr lang="en-US" sz="24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Biaya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ditagihkan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terhadap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penggunaan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Cloud Spanner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terbagi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menjadi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3: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Jumlah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nodes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jam, Spanner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menghitung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jumlah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nodes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instance,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tagihan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dihitung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per jam.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Jumlah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digunakan.Tagihan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dihitung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rata-rata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bulannya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Perhitungan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dilakukan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satuan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GB.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Jumlah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network bandwidth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Lalu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lintas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jaringan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keluar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Spanner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juga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dikenakan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biaya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misalnya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aplikasi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mengakses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database Spanner,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maka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dikenakan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tagihan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sesuai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bandwidth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digunakan</a:t>
            </a:r>
            <a:endParaRPr lang="en-US" sz="2400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804" y="4611904"/>
            <a:ext cx="2062065" cy="291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6501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926" y="3221623"/>
            <a:ext cx="4658494" cy="363637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32971" y="638785"/>
            <a:ext cx="10155858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 err="1"/>
              <a:t>Waktunya</a:t>
            </a:r>
            <a:r>
              <a:rPr lang="en-US" sz="6000" b="1" dirty="0"/>
              <a:t> </a:t>
            </a:r>
            <a:r>
              <a:rPr lang="en-US" sz="6000" b="1" dirty="0" err="1"/>
              <a:t>Sedikit</a:t>
            </a:r>
            <a:r>
              <a:rPr lang="en-US" sz="6000" b="1" dirty="0"/>
              <a:t> </a:t>
            </a:r>
            <a:r>
              <a:rPr lang="en-US" sz="6000" b="1" dirty="0" err="1"/>
              <a:t>Praktik</a:t>
            </a:r>
            <a:r>
              <a:rPr lang="en-US" sz="6000" b="1" dirty="0"/>
              <a:t>.. </a:t>
            </a:r>
          </a:p>
          <a:p>
            <a:pPr algn="ctr"/>
            <a:r>
              <a:rPr lang="en-US" sz="6000" b="1" dirty="0" err="1"/>
              <a:t>Perhatikan</a:t>
            </a:r>
            <a:r>
              <a:rPr lang="en-US" sz="6000" b="1" dirty="0"/>
              <a:t> </a:t>
            </a:r>
            <a:r>
              <a:rPr lang="en-US" sz="6000" b="1" dirty="0" err="1"/>
              <a:t>kk</a:t>
            </a:r>
            <a:r>
              <a:rPr lang="en-US" sz="6000" b="1" dirty="0"/>
              <a:t> </a:t>
            </a:r>
            <a:r>
              <a:rPr lang="en-US" sz="6000" b="1" dirty="0" err="1"/>
              <a:t>tampan</a:t>
            </a:r>
            <a:r>
              <a:rPr lang="en-US" sz="6000" b="1" dirty="0"/>
              <a:t> di </a:t>
            </a:r>
            <a:r>
              <a:rPr lang="en-US" sz="6000" b="1" dirty="0" err="1"/>
              <a:t>depan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4302891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80503" y="2347337"/>
            <a:ext cx="94680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rgbClr val="333333"/>
                </a:solidFill>
                <a:latin typeface="Nunito"/>
              </a:rPr>
              <a:t>“SEKIAN &amp; TERIMA KASIH.”</a:t>
            </a:r>
            <a:endParaRPr lang="en-US" sz="4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56382" y="4761527"/>
            <a:ext cx="7335520" cy="36459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CEPAT MEKI SELESAIKAN KULIAHTA…</a:t>
            </a:r>
          </a:p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Quicksand" panose="02070303000000060000" pitchFamily="18" charset="0"/>
              </a:rPr>
              <a:t>PANAIK TIDAK TERKUMPUL DENGAN SENDIRINYA…..</a:t>
            </a:r>
          </a:p>
        </p:txBody>
      </p:sp>
    </p:spTree>
    <p:extLst>
      <p:ext uri="{BB962C8B-B14F-4D97-AF65-F5344CB8AC3E}">
        <p14:creationId xmlns:p14="http://schemas.microsoft.com/office/powerpoint/2010/main" val="3456504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37850"/>
            <a:ext cx="12186558" cy="682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80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24232" y="559581"/>
            <a:ext cx="10343536" cy="11716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Pada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kita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mempelajari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layanan-layanan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Cloud Data Solution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tersebut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antara</a:t>
            </a:r>
            <a:r>
              <a:rPr lang="en-US" sz="3200" dirty="0">
                <a:solidFill>
                  <a:srgbClr val="3D3D3D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lain: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24232" y="1922748"/>
            <a:ext cx="10264878" cy="4201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4000" dirty="0">
                <a:solidFill>
                  <a:srgbClr val="3D3D3D"/>
                </a:solidFill>
                <a:latin typeface="Quicksand"/>
                <a:ea typeface="Times New Roman" panose="02020603050405020304" pitchFamily="18" charset="0"/>
                <a:cs typeface="Times New Roman" panose="02020603050405020304" pitchFamily="18" charset="0"/>
              </a:rPr>
              <a:t>Cloud Storage</a:t>
            </a:r>
          </a:p>
          <a:p>
            <a:pPr marL="742950" lvl="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3600" dirty="0">
                <a:latin typeface="Quicksand"/>
              </a:rPr>
              <a:t>Cloud Persistent Disk</a:t>
            </a:r>
          </a:p>
          <a:p>
            <a:pPr marL="742950" lvl="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3600" dirty="0">
                <a:latin typeface="Quicksand"/>
              </a:rPr>
              <a:t>Cloud SQL </a:t>
            </a:r>
          </a:p>
          <a:p>
            <a:pPr marL="742950" lvl="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3600" dirty="0">
                <a:latin typeface="Quicksand"/>
              </a:rPr>
              <a:t>Cloud Spanner</a:t>
            </a:r>
          </a:p>
          <a:p>
            <a:pPr marL="74295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3600" b="1" dirty="0">
                <a:latin typeface="Quicksand"/>
              </a:rPr>
              <a:t>Cloud </a:t>
            </a:r>
            <a:r>
              <a:rPr lang="en-US" sz="3600" b="1" dirty="0" err="1">
                <a:latin typeface="Quicksand"/>
              </a:rPr>
              <a:t>Firestore</a:t>
            </a:r>
            <a:r>
              <a:rPr lang="en-US" sz="3600" b="1" dirty="0">
                <a:latin typeface="Quicksand"/>
              </a:rPr>
              <a:t> </a:t>
            </a:r>
            <a:r>
              <a:rPr lang="en-US" sz="3600" dirty="0">
                <a:solidFill>
                  <a:srgbClr val="3D3D3D"/>
                </a:solidFill>
                <a:latin typeface="Quicksand"/>
                <a:ea typeface="Times New Roman" panose="02020603050405020304" pitchFamily="18" charset="0"/>
                <a:cs typeface="Times New Roman" panose="02020603050405020304" pitchFamily="18" charset="0"/>
              </a:rPr>
              <a:t>(Hari </a:t>
            </a:r>
            <a:r>
              <a:rPr lang="en-US" sz="3600" dirty="0" err="1">
                <a:solidFill>
                  <a:srgbClr val="3D3D3D"/>
                </a:solidFill>
                <a:latin typeface="Quicksand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3600" dirty="0">
                <a:solidFill>
                  <a:srgbClr val="3D3D3D"/>
                </a:solidFill>
                <a:latin typeface="Quicksand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600" b="1" dirty="0">
              <a:latin typeface="Quicksand"/>
            </a:endParaRPr>
          </a:p>
          <a:p>
            <a:pPr marL="742950" lvl="0" indent="-742950">
              <a:lnSpc>
                <a:spcPct val="107000"/>
              </a:lnSpc>
              <a:spcAft>
                <a:spcPts val="800"/>
              </a:spcAft>
              <a:buSzPct val="100000"/>
              <a:buFont typeface="+mj-lt"/>
              <a:buAutoNum type="arabicPeriod"/>
              <a:tabLst>
                <a:tab pos="457200" algn="l"/>
              </a:tabLst>
            </a:pPr>
            <a:r>
              <a:rPr lang="en-US" sz="3600" b="1" dirty="0">
                <a:latin typeface="Quicksand"/>
              </a:rPr>
              <a:t>Cloud Datastore </a:t>
            </a:r>
            <a:r>
              <a:rPr lang="en-US" sz="3600" dirty="0">
                <a:solidFill>
                  <a:srgbClr val="3D3D3D"/>
                </a:solidFill>
                <a:latin typeface="Quicksand"/>
                <a:ea typeface="Times New Roman" panose="02020603050405020304" pitchFamily="18" charset="0"/>
                <a:cs typeface="Times New Roman" panose="02020603050405020304" pitchFamily="18" charset="0"/>
              </a:rPr>
              <a:t>(Hari </a:t>
            </a:r>
            <a:r>
              <a:rPr lang="en-US" sz="3600" dirty="0" err="1">
                <a:solidFill>
                  <a:srgbClr val="3D3D3D"/>
                </a:solidFill>
                <a:latin typeface="Quicksand"/>
                <a:ea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3600" dirty="0">
                <a:solidFill>
                  <a:srgbClr val="3D3D3D"/>
                </a:solidFill>
                <a:latin typeface="Quicksand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600" b="1" dirty="0">
              <a:solidFill>
                <a:srgbClr val="3D3D3D"/>
              </a:solidFill>
              <a:effectLst/>
              <a:latin typeface="Quicksand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675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03321" y="1818808"/>
            <a:ext cx="971672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 err="1">
                <a:solidFill>
                  <a:srgbClr val="333333"/>
                </a:solidFill>
                <a:latin typeface="Nunito"/>
              </a:rPr>
              <a:t>Apa</a:t>
            </a:r>
            <a:r>
              <a:rPr lang="en-US" sz="6000" b="1" dirty="0">
                <a:solidFill>
                  <a:srgbClr val="333333"/>
                </a:solidFill>
                <a:latin typeface="Nunito"/>
              </a:rPr>
              <a:t> </a:t>
            </a:r>
            <a:r>
              <a:rPr lang="en-US" sz="6000" b="1" dirty="0" err="1">
                <a:solidFill>
                  <a:srgbClr val="333333"/>
                </a:solidFill>
                <a:latin typeface="Nunito"/>
              </a:rPr>
              <a:t>itu</a:t>
            </a:r>
            <a:r>
              <a:rPr lang="en-US" sz="6000" b="1" dirty="0">
                <a:solidFill>
                  <a:srgbClr val="333333"/>
                </a:solidFill>
                <a:latin typeface="Nunito"/>
              </a:rPr>
              <a:t> FIRESTORE?</a:t>
            </a:r>
            <a:endParaRPr lang="en-US" sz="6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695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8290" y="366966"/>
            <a:ext cx="1133103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33333"/>
                </a:solidFill>
                <a:latin typeface="Quicksand" panose="02070303000000060000"/>
              </a:rPr>
              <a:t>Cloud FIRESTORE</a:t>
            </a:r>
          </a:p>
          <a:p>
            <a:endParaRPr lang="en-US" sz="36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Cloud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database NoSQL yang di-hosting pada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infrastruktur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cloud.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ini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termasuk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jenis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dokumen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seperti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Cloud Datastore dan Cloud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generasi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selanjutnya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Cloud Datastore.</a:t>
            </a:r>
          </a:p>
          <a:p>
            <a:endParaRPr lang="en-US" sz="2400" b="0" i="0" dirty="0">
              <a:solidFill>
                <a:srgbClr val="3D3D3D"/>
              </a:solidFill>
              <a:effectLst/>
              <a:latin typeface="Quicksand"/>
            </a:endParaRPr>
          </a:p>
          <a:p>
            <a:r>
              <a:rPr lang="en-US" sz="2400" dirty="0">
                <a:solidFill>
                  <a:srgbClr val="3D3D3D"/>
                </a:solidFill>
                <a:latin typeface="Quicksand"/>
              </a:rPr>
              <a:t>Salah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satu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kelebihan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Cloud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adalah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dapat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sinkronisasi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dan query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berbagai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perangkat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secara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real-time.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juga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terintegrasi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Firebase SDK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sehingga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digunakan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dengan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mudah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pada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perangkat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mobile.</a:t>
            </a:r>
            <a:endParaRPr lang="en-US" sz="2400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1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8290" y="366966"/>
            <a:ext cx="1133103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3D3D3D"/>
                </a:solidFill>
                <a:latin typeface="Quicksand"/>
              </a:rPr>
              <a:t>Cloud </a:t>
            </a:r>
            <a:r>
              <a:rPr lang="en-US" sz="3600" b="1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sz="3600" b="1" dirty="0">
                <a:solidFill>
                  <a:srgbClr val="3D3D3D"/>
                </a:solidFill>
                <a:latin typeface="Quicksand"/>
              </a:rPr>
              <a:t> Data Model</a:t>
            </a:r>
          </a:p>
          <a:p>
            <a:endParaRPr lang="en-US" sz="3600" b="1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termasuk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penyimpanan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dokumen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Artinya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, data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documents,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documents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terdiri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kumpulan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pasangan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key-value.  </a:t>
            </a:r>
          </a:p>
          <a:p>
            <a:endParaRPr lang="en-US" sz="2400" dirty="0">
              <a:solidFill>
                <a:srgbClr val="3D3D3D"/>
              </a:solidFill>
              <a:latin typeface="Quicksand"/>
            </a:endParaRPr>
          </a:p>
          <a:p>
            <a:r>
              <a:rPr lang="en-US" sz="2400" dirty="0" err="1">
                <a:solidFill>
                  <a:srgbClr val="3D3D3D"/>
                </a:solidFill>
                <a:latin typeface="Quicksand"/>
              </a:rPr>
              <a:t>Setiap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documents pada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Firestore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harus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disimpan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collections. Ketika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kita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perlu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menyimpan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data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bersarang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(nested),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maka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document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bisa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memiliki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subcollections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yang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terdiri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dari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objek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documents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lagi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di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.</a:t>
            </a:r>
            <a:endParaRPr lang="en-US" sz="2400" b="0" i="0" dirty="0">
              <a:solidFill>
                <a:srgbClr val="3D3D3D"/>
              </a:solidFill>
              <a:effectLst/>
              <a:latin typeface="Quicksan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777" y="4626122"/>
            <a:ext cx="2032223" cy="28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26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CB3161-BB30-4053-AB29-65A406D7D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570" y="157305"/>
            <a:ext cx="8245821" cy="483194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DF44B58-3361-410B-952E-9933109B7091}"/>
              </a:ext>
            </a:extLst>
          </p:cNvPr>
          <p:cNvSpPr/>
          <p:nvPr/>
        </p:nvSpPr>
        <p:spPr>
          <a:xfrm>
            <a:off x="1006135" y="5145908"/>
            <a:ext cx="106946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Collections</a:t>
            </a:r>
          </a:p>
          <a:p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Setiap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documents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disimpan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di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dalam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collections.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Contoh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collection pada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gambar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di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atas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adalah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PLUTKUMKM. Collection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ini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berfungsi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sebagai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wadah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dari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documents. Dan juga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dapat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berisi</a:t>
            </a:r>
            <a:r>
              <a:rPr lang="en-ID" dirty="0">
                <a:solidFill>
                  <a:srgbClr val="3D3D3D"/>
                </a:solidFill>
                <a:latin typeface="Quicksand" panose="02070303000000060000"/>
              </a:rPr>
              <a:t> collection data yang </a:t>
            </a:r>
            <a:r>
              <a:rPr lang="en-ID" dirty="0" err="1">
                <a:solidFill>
                  <a:srgbClr val="3D3D3D"/>
                </a:solidFill>
                <a:latin typeface="Quicksand" panose="02070303000000060000"/>
              </a:rPr>
              <a:t>baru</a:t>
            </a:r>
            <a:endParaRPr lang="en-ID" b="0" i="0" dirty="0">
              <a:solidFill>
                <a:srgbClr val="3D3D3D"/>
              </a:solidFill>
              <a:effectLst/>
              <a:latin typeface="Quicksand" panose="02070303000000060000"/>
            </a:endParaRPr>
          </a:p>
        </p:txBody>
      </p:sp>
    </p:spTree>
    <p:extLst>
      <p:ext uri="{BB962C8B-B14F-4D97-AF65-F5344CB8AC3E}">
        <p14:creationId xmlns:p14="http://schemas.microsoft.com/office/powerpoint/2010/main" val="3797952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068174" y="2596152"/>
            <a:ext cx="656438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3D3D3D"/>
                </a:solidFill>
                <a:latin typeface="Quicksand"/>
              </a:rPr>
              <a:t>Aksesnya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pada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bagian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storage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dalam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Google Cloud Platform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dan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pilih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SQL </a:t>
            </a:r>
            <a:r>
              <a:rPr lang="en-US" sz="2400" dirty="0" err="1">
                <a:solidFill>
                  <a:srgbClr val="3D3D3D"/>
                </a:solidFill>
                <a:latin typeface="Quicksand"/>
              </a:rPr>
              <a:t>atau</a:t>
            </a:r>
            <a:r>
              <a:rPr lang="en-US" sz="2400" dirty="0">
                <a:solidFill>
                  <a:srgbClr val="3D3D3D"/>
                </a:solidFill>
                <a:latin typeface="Quicksand"/>
              </a:rPr>
              <a:t> Spanner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987" y="78326"/>
            <a:ext cx="4213187" cy="66976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770" y="3203354"/>
            <a:ext cx="2583949" cy="365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738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3955</TotalTime>
  <Words>1303</Words>
  <Application>Microsoft Office PowerPoint</Application>
  <PresentationFormat>Widescreen</PresentationFormat>
  <Paragraphs>97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Nunito</vt:lpstr>
      <vt:lpstr>Arial</vt:lpstr>
      <vt:lpstr>Calibri Light</vt:lpstr>
      <vt:lpstr>Quicksand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Ahyar Muawwal</dc:creator>
  <cp:lastModifiedBy>ahyars muawwal</cp:lastModifiedBy>
  <cp:revision>173</cp:revision>
  <dcterms:created xsi:type="dcterms:W3CDTF">2018-05-08T03:21:10Z</dcterms:created>
  <dcterms:modified xsi:type="dcterms:W3CDTF">2020-04-27T07:09:41Z</dcterms:modified>
</cp:coreProperties>
</file>